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25.jpeg" ContentType="image/jpeg"/>
  <Override PartName="/ppt/media/image15.jpeg" ContentType="image/jpeg"/>
  <Override PartName="/ppt/media/image5.png" ContentType="image/png"/>
  <Override PartName="/ppt/media/image4.png" ContentType="image/png"/>
  <Override PartName="/ppt/media/image3.png" ContentType="image/png"/>
  <Override PartName="/ppt/media/image8.png" ContentType="image/png"/>
  <Override PartName="/ppt/media/image2.png" ContentType="image/png"/>
  <Override PartName="/ppt/media/image7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.jpeg" ContentType="image/jpeg"/>
  <Override PartName="/ppt/media/image6.jpeg" ContentType="image/jpeg"/>
  <Override PartName="/ppt/media/image16.png" ContentType="image/png"/>
  <Override PartName="/ppt/media/image9.jpeg" ContentType="image/jpeg"/>
  <Override PartName="/ppt/media/image12.png" ContentType="image/png"/>
  <Override PartName="/ppt/media/image10.png" ContentType="image/png"/>
  <Override PartName="/ppt/media/image11.png" ContentType="image/png"/>
  <Override PartName="/ppt/media/image13.png" ContentType="image/png"/>
  <Override PartName="/ppt/media/image1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</a:t>
            </a:r>
            <a:r>
              <a:rPr b="0" lang="en-US" sz="1800" spc="-1" strike="noStrike">
                <a:latin typeface="Arial"/>
              </a:rPr>
              <a:t>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bfbfbf"/>
                </a:solidFill>
                <a:latin typeface="Arial"/>
                <a:ea typeface="Arial"/>
              </a:rPr>
              <a:t>Algoritma dan Pemrograman</a:t>
            </a:r>
            <a:br/>
            <a:r>
              <a:rPr b="1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Conditional Statement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00"/>
                </a:solidFill>
                <a:latin typeface="Arial"/>
                <a:ea typeface="Arial"/>
              </a:rPr>
              <a:t>Aditya Pradana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IF … ELSE IF ...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if  (kondisi1)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Aksi 1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} else if (kondisi2)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Aksi 2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} else if (kondisi3)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Aksi 3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.…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else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Aksi N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}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83844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5669280" y="1825560"/>
            <a:ext cx="56836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akan dicetak “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Gaji = 200”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. Karena seleksi kedua yang memenuhi persyaratan. 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Seleksi yang lain yang tidak memenuhi persyaratan tidak akan dijalankan.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457200" y="1864080"/>
            <a:ext cx="5028840" cy="4810680"/>
          </a:xfrm>
          <a:prstGeom prst="rect">
            <a:avLst/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main()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int gol = 2;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if(gol==1){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 "Gaji = 100";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else if(gol==2){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 "Gaji = 200 ";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else if(gol==3){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 "Gaji = 300";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else{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 "Golongan Salah";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Switch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572000" y="1920240"/>
            <a:ext cx="6780960" cy="425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2400" indent="-216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switch_expression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adalah ekspresi 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integer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atau 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karakter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dan </a:t>
            </a:r>
            <a:r>
              <a:rPr b="0" i="1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case_selector1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,</a:t>
            </a:r>
            <a:endParaRPr b="0" lang="en-US" sz="2600" spc="-1" strike="noStrike">
              <a:latin typeface="Arial"/>
            </a:endParaRPr>
          </a:p>
          <a:p>
            <a:pPr marL="32400" indent="-216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case_selector2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dan seterusnya adalah konstanta unik dari nilai </a:t>
            </a:r>
            <a:r>
              <a:rPr b="0" i="1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integer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atau karakter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07" name="Picture 2" descr=""/>
          <p:cNvPicPr/>
          <p:nvPr/>
        </p:nvPicPr>
        <p:blipFill>
          <a:blip r:embed="rId2"/>
          <a:stretch/>
        </p:blipFill>
        <p:spPr>
          <a:xfrm>
            <a:off x="1005840" y="1895760"/>
            <a:ext cx="3199680" cy="428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7589520" y="1825560"/>
            <a:ext cx="42206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akan dicetak “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Gaji = 200”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. Karena seleksi kedua yang memenuhi persyaratan. 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Seleksi yang lain yang tidak memenuhi persyaratan tidak akan dijalankan.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206640" y="1864080"/>
            <a:ext cx="7199640" cy="4810680"/>
          </a:xfrm>
          <a:prstGeom prst="rect">
            <a:avLst/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main()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int gol = 2;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switch (gol) {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 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case 1  :  cout&lt;&lt;"Gaji = 100";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            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break;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 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case 2  :  cout&lt;&lt;"Gaji = 200";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            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break;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 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case 3  :  cout&lt;&lt;"Gaji = 300";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break;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 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default :  cout&lt;&lt;"Golongan Salah";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break;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Nested IF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Proses seleksi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if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bisa digunakan di dalam block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if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yang lainnya. 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Contoh : Mencari maksimum dari 3 bilangan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1094760" y="2926080"/>
            <a:ext cx="9511920" cy="3461760"/>
          </a:xfrm>
          <a:prstGeom prst="rect">
            <a:avLst/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main()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int a,b,c,max;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cout&lt;&lt;”Masukkan 3 buah bilangan : “;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cin &gt;&gt; a &gt;&gt; b &gt;&gt; c;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if (a &gt; b)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if (a &gt; c) max = a;    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//a&gt;b and a&gt;c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else  max = c;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//c&gt;=a &gt; b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else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if (b &gt; c) max = b;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//b&gt;=a and b&gt;c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else  max = c;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// c&gt;= b &gt;=a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cout&lt;&lt;"Maksimum adalah : "&lt;&lt;max &lt;&lt; endl;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Nested IF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Jalankan program dan akan didapatkan output :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Masukkan 3 buah bilangan :  22  55  33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Maksimum adalah 55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Terlihat bahwa pada proses seleksi block pertama akan dipilih yang else karena b&gt;=a dan selanjutnya b&gt;c sehingga nilai max adalah 55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Kondisi Gabungan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Dalam hal ini menggunakan operator logical untuk mengkombinasikan kondisi yang akan diperiksa.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Tabel kebenaran dari Operator Logika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118" name="Table 3"/>
          <p:cNvGraphicFramePr/>
          <p:nvPr/>
        </p:nvGraphicFramePr>
        <p:xfrm>
          <a:off x="1234800" y="3342960"/>
          <a:ext cx="9683280" cy="2004840"/>
        </p:xfrm>
        <a:graphic>
          <a:graphicData uri="http://schemas.openxmlformats.org/drawingml/2006/table">
            <a:tbl>
              <a:tblPr/>
              <a:tblGrid>
                <a:gridCol w="1936440"/>
                <a:gridCol w="1936440"/>
                <a:gridCol w="1936440"/>
                <a:gridCol w="1936440"/>
                <a:gridCol w="1937880"/>
              </a:tblGrid>
              <a:tr h="401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AND (&amp;&amp;)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OR (||)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!X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01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01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01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01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main()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int a,b,c;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cout&lt;&lt;”Masukkan 3 buah bilangan : “;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cin &gt;&gt; a &gt;&gt; b &gt;&gt; c;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if(a&gt;=b &amp;&amp; a&gt;=c) cout &lt;&lt; a &lt;&lt; endl;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if(b&gt;=a &amp;&amp; b&gt;=c) cout &lt;&lt; b &lt;&lt; endl;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if(c&gt;=a &amp;&amp; c&gt;=b) cout &lt;&lt; c &lt;&lt; endl;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alibri"/>
                <a:ea typeface="Times New Roman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main()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char jawab;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 “Yakin (y/t) : “;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cin &gt;&gt; jawab;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if (jawab==’Y’ || jawab==’y’)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&lt;&lt;” OK, anda yakin” &lt;&lt; endl;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else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&lt;&lt;” Maaf, anda tidak yakin..”&lt;&lt;endl;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Operational Conditional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sintaks: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Kondisi ?  ekspresi1 : ekspresi2;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 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Jika kondisi dipenuhi atau true, maka ekspresi1 akan dijalankan, tetapi bila sebaliknya maka akan dijalankan ekspresi2.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Tujuan Umum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Mahasiswa mampu menggunakan struktur kontrol pemilihan (if, if-else, switch) yang digunakan untuk memilih blok kode yang akan dieksekusi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char status;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int grade = 80;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//mendapatkan status pelajar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status = (grade &gt;= 60)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?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‘L’ 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: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‘G’;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//print status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cout&lt;&lt; status 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 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Hasil keluaran dari program ini akan menjadi,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L    // Lulus,  karena 80 &gt;= 60 (true)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Any Questions?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9" name="Content Placeholder 4" descr=""/>
          <p:cNvPicPr/>
          <p:nvPr/>
        </p:nvPicPr>
        <p:blipFill>
          <a:blip r:embed="rId2"/>
          <a:stretch/>
        </p:blipFill>
        <p:spPr>
          <a:xfrm>
            <a:off x="4106880" y="1825920"/>
            <a:ext cx="4350960" cy="435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Task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Buatlah program untuk penilaian dengan syarat (&gt;80 = A; &gt;70 = B, &gt;65 = C, &gt;50 = D, sisanya = E)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Diberikan waktu dalam format 12-jam AM/PM, ubah ke dalam format 24 jam.</a:t>
            </a:r>
            <a:endParaRPr b="0" lang="en-US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Note:Tengah malam: 12:00:00 AM (format 12 jam AM/PM) ; 00:00:00 (format 24 jam)</a:t>
            </a:r>
            <a:endParaRPr b="0" lang="en-US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Siang: 12:00:00 PM (format 12 jam AM/PM) ; 12:00:00 (format 24 jam)</a:t>
            </a:r>
            <a:endParaRPr b="0" lang="en-US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Input Format:</a:t>
            </a:r>
            <a:endParaRPr b="0" lang="en-US" sz="20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Single string yang berisi format waktu 12 jam AM/PM </a:t>
            </a:r>
            <a:endParaRPr b="0" lang="en-US" sz="20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jj:mm:dd AM atau jj:mm:dd PM, dimana 01 ≤ jj ≤ 12, dan 00 ≤ m, dd ≤ 59 </a:t>
            </a:r>
            <a:endParaRPr b="0" lang="en-US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Contoh Input: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07:05:45 PM</a:t>
            </a:r>
            <a:endParaRPr b="0" lang="en-US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Contoh output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: 19:05:45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Pokok Bahasan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Pada bagian ini akan dibahas topik-topik tentang :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Pemilihan / seleksi untuk melakukan analisa satu kasus, analisa dua kasus komplementer, analisa banyak kasus, kondisi berkalang dan gabungan 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Dalam pembahasan diberikan contoh-contoh program yang relevan dengan perintah-perintah dalam struktur control pemilihan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Pemilihan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Struktur kontrol pemilihan adalah pernyataan  yang mengijinkan user untuk memilih dan mengeksekusi blok kode spesifik dan mengabaikan blok kode yang lain.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Operator Relasional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84" name="Table 3"/>
          <p:cNvGraphicFramePr/>
          <p:nvPr/>
        </p:nvGraphicFramePr>
        <p:xfrm>
          <a:off x="1171440" y="3843360"/>
          <a:ext cx="10181520" cy="2414520"/>
        </p:xfrm>
        <a:graphic>
          <a:graphicData uri="http://schemas.openxmlformats.org/drawingml/2006/table">
            <a:tbl>
              <a:tblPr/>
              <a:tblGrid>
                <a:gridCol w="2602080"/>
                <a:gridCol w="7579800"/>
              </a:tblGrid>
              <a:tr h="436680">
                <a:tc>
                  <a:txBody>
                    <a:bodyPr lIns="68400" rIns="68400"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Simbol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68400" rIns="68400"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Keterangan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2161080">
                <a:tc>
                  <a:txBody>
                    <a:bodyPr lIns="68400" rIns="68400"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==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!=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&lt; 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&lt;=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&gt; 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&gt;=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68400" rIns="68400"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Equal (sama dengan)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Not Equal (tidak sama dengan)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Less than (lebih kecil)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Less than or equal (lebih kecil atau sama dengan)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Greater than (lebih besar)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Greater than or equal (lebih besar atau sama dengan)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Analisis Tunggal (IF)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If digunakan untuk melakukan proses penyeleksian terhadap satu kondisi tunggal yang akan diperiksa. 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Jika nilai if yang diseleksi bernilai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true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 (benar / != 0) maka semua statement yang ada di dalam blok if akan dijalankan.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marL="39996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Sintaks 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if (KONDISI)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AKSI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87" name="Picture 2" descr=""/>
          <p:cNvPicPr/>
          <p:nvPr/>
        </p:nvPicPr>
        <p:blipFill>
          <a:blip r:embed="rId2"/>
          <a:stretch/>
        </p:blipFill>
        <p:spPr>
          <a:xfrm>
            <a:off x="5453280" y="3444120"/>
            <a:ext cx="2361600" cy="303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 (IF)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Jika dijalankan dengan misalkan n=24 dan d=6 maka akan didapatkan output ”24 habis dibagi oleh 6”.  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Karena kondisi seleksi pada kurung if() menghasilkan nilai true yaitu sisa bagi dari 24 dengan 6 adalah 0.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1891800" y="1992600"/>
            <a:ext cx="8000280" cy="2208960"/>
          </a:xfrm>
          <a:prstGeom prst="rect">
            <a:avLst/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main(){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int n,d;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 ”Masukkan bil. Pertama :”; cin &gt;&gt; n;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 ”Masukkan bil. Kedua   :”; cin &gt;&gt; d;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if(n % d == 0){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 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 n &lt;&lt;"  habis dibagi oleh “ &lt;&lt; d &lt;&lt; endl;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Analisis Komplementer (IF … ELSE)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Pernyataan Else digunakan sebagai alternatif apabila proses seleksi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if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menghasilkan nilai false (salah). 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Jika false maka semua block yang ada pada statement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else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akan dijalankan. 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Sintaks 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if (KONDISI)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AKSI – 1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} else {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   // not KONDISI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AKSI – 2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3" name="Picture 2" descr=""/>
          <p:cNvPicPr/>
          <p:nvPr/>
        </p:nvPicPr>
        <p:blipFill>
          <a:blip r:embed="rId2"/>
          <a:stretch/>
        </p:blipFill>
        <p:spPr>
          <a:xfrm>
            <a:off x="7424640" y="3383280"/>
            <a:ext cx="2541960" cy="324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 (IF … ELSE)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Dapat dilihat bahwa di dalam seleksi kondisi 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if(i%2==0)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menghasilkan nilai false karena nilai i adalah 5. 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Blok yang dijalankan adalah blok else. Yaitu akan mencetak “</a:t>
            </a:r>
            <a:r>
              <a:rPr b="1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i=5 adalah bilangan ganjil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”.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2133720" y="1915920"/>
            <a:ext cx="7923960" cy="2381040"/>
          </a:xfrm>
          <a:prstGeom prst="rect">
            <a:avLst/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main(){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int i = 5;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if(i%2==0){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  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&lt;&lt;"i = " &lt;&lt; i &lt;&lt; ” adalah bilangan genap”;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else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  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&lt;&lt;"i = "&lt;&lt; i &lt;&lt;” adalah bilangan ganjil”;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Analisa Banyak Kasus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Alternatif else if digunakan sebagai pilihan jika proses seleksi ada banyak. 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Misalkan harus dilakukan pemilihan beberapa pilihan kasus.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Alternatif dg menggunakan :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if .. else if ..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switch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</TotalTime>
  <Application>LibreOffice/6.0.7.3$Linux_X86_64 LibreOffice_project/00m0$Build-3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2012-12-03T06:56:55Z</dcterms:created>
  <dc:creator/>
  <dc:description/>
  <dc:language>en-US</dc:language>
  <cp:lastModifiedBy/>
  <dcterms:modified xsi:type="dcterms:W3CDTF">2020-10-08T08:38:48Z</dcterms:modified>
  <cp:revision>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Security">
    <vt:i4>0</vt:i4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2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